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84" r:id="rId1"/>
    <p:sldMasterId id="2147483687" r:id="rId2"/>
    <p:sldMasterId id="2147483650" r:id="rId3"/>
  </p:sldMasterIdLst>
  <p:notesMasterIdLst>
    <p:notesMasterId r:id="rId12"/>
  </p:notesMasterIdLst>
  <p:handoutMasterIdLst>
    <p:handoutMasterId r:id="rId13"/>
  </p:handoutMasterIdLst>
  <p:sldIdLst>
    <p:sldId id="266" r:id="rId4"/>
    <p:sldId id="267" r:id="rId5"/>
    <p:sldId id="301" r:id="rId6"/>
    <p:sldId id="311" r:id="rId7"/>
    <p:sldId id="299" r:id="rId8"/>
    <p:sldId id="326" r:id="rId9"/>
    <p:sldId id="324" r:id="rId10"/>
    <p:sldId id="325" r:id="rId11"/>
  </p:sldIdLst>
  <p:sldSz cx="9902825" cy="6858000"/>
  <p:notesSz cx="7099300" cy="10234613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2">
          <p15:clr>
            <a:srgbClr val="A4A3A4"/>
          </p15:clr>
        </p15:guide>
        <p15:guide id="2" pos="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24F"/>
    <a:srgbClr val="033855"/>
    <a:srgbClr val="034163"/>
    <a:srgbClr val="032E63"/>
    <a:srgbClr val="000066"/>
    <a:srgbClr val="007FDE"/>
    <a:srgbClr val="B2FA00"/>
    <a:srgbClr val="008000"/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8" autoAdjust="0"/>
    <p:restoredTop sz="95073" autoAdjust="0"/>
  </p:normalViewPr>
  <p:slideViewPr>
    <p:cSldViewPr snapToGrid="0" snapToObjects="1">
      <p:cViewPr>
        <p:scale>
          <a:sx n="70" d="100"/>
          <a:sy n="70" d="100"/>
        </p:scale>
        <p:origin x="1064" y="584"/>
      </p:cViewPr>
      <p:guideLst>
        <p:guide orient="horz" pos="1222"/>
        <p:guide pos="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2520" y="19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307ED-8E1F-4B26-BDB7-86485B0932C0}" type="datetimeFigureOut">
              <a:rPr lang="fr-FR" smtClean="0"/>
              <a:pPr/>
              <a:t>15/02/2017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72125-899A-4CDA-B7EC-ED84524FAE5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145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3C718-A44B-4BDD-994E-0846BA2CD4A4}" type="datetimeFigureOut">
              <a:rPr lang="fr-FR" smtClean="0"/>
              <a:pPr/>
              <a:t>15/02/2017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09EEE-AB7C-44FE-8CDA-D8B6AB9AAE6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29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u="sng" baseline="0" dirty="0" smtClean="0">
                <a:solidFill>
                  <a:srgbClr val="FF0000"/>
                </a:solidFill>
              </a:rPr>
              <a:t>ETENDARD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6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 smtClean="0"/>
              <a:t>PRESENTATION DES CHEFS DE GUERRE ET DE LEURS COMPETENCES STRATEGIQUES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Ingénieurs</a:t>
            </a:r>
            <a:r>
              <a:rPr lang="en-US" baseline="0" dirty="0" smtClean="0"/>
              <a:t> à double </a:t>
            </a:r>
            <a:r>
              <a:rPr lang="en-US" baseline="0" dirty="0" err="1" smtClean="0"/>
              <a:t>compétence</a:t>
            </a:r>
            <a:r>
              <a:rPr lang="en-US" baseline="0" dirty="0" smtClean="0"/>
              <a:t> :</a:t>
            </a:r>
            <a:r>
              <a:rPr lang="en-US" dirty="0" smtClean="0"/>
              <a:t> TIC + </a:t>
            </a:r>
            <a:r>
              <a:rPr lang="en-US" dirty="0" err="1" smtClean="0"/>
              <a:t>agronomie</a:t>
            </a:r>
            <a:r>
              <a:rPr lang="en-US" dirty="0" smtClean="0"/>
              <a:t> / </a:t>
            </a:r>
            <a:r>
              <a:rPr lang="en-US" dirty="0" err="1" smtClean="0"/>
              <a:t>gestion</a:t>
            </a:r>
            <a:r>
              <a:rPr lang="en-US" dirty="0" smtClean="0"/>
              <a:t> du </a:t>
            </a:r>
            <a:r>
              <a:rPr lang="en-US" dirty="0" err="1" smtClean="0"/>
              <a:t>territoire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Profils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complémentaires</a:t>
            </a:r>
            <a:r>
              <a:rPr lang="en-US" baseline="0" dirty="0" smtClean="0"/>
              <a:t>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Neotic</a:t>
            </a:r>
            <a:r>
              <a:rPr lang="en-US" baseline="0" dirty="0" smtClean="0"/>
              <a:t> : aspect </a:t>
            </a:r>
            <a:r>
              <a:rPr lang="en-US" baseline="0" dirty="0" err="1" smtClean="0"/>
              <a:t>étude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besoin</a:t>
            </a:r>
            <a:r>
              <a:rPr lang="en-US" baseline="0" dirty="0" smtClean="0"/>
              <a:t>/evolution solution/marketing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Astrium</a:t>
            </a:r>
            <a:r>
              <a:rPr lang="en-US" baseline="0" dirty="0" smtClean="0"/>
              <a:t> : montage de </a:t>
            </a:r>
            <a:r>
              <a:rPr lang="en-US" baseline="0" dirty="0" err="1" smtClean="0"/>
              <a:t>projet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mise</a:t>
            </a:r>
            <a:r>
              <a:rPr lang="en-US" baseline="0" dirty="0" smtClean="0"/>
              <a:t> en place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chaine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traitement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itchFamily="2" charset="2"/>
              </a:rPr>
              <a:t> technique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itchFamily="2" charset="2"/>
              </a:rPr>
              <a:t>Fruition : coordination </a:t>
            </a:r>
            <a:r>
              <a:rPr lang="en-US" baseline="0" dirty="0" err="1" smtClean="0">
                <a:sym typeface="Wingdings" pitchFamily="2" charset="2"/>
              </a:rPr>
              <a:t>d’équipe</a:t>
            </a:r>
            <a:r>
              <a:rPr lang="en-US" baseline="0" dirty="0" smtClean="0">
                <a:sym typeface="Wingdings" pitchFamily="2" charset="2"/>
              </a:rPr>
              <a:t> – </a:t>
            </a:r>
            <a:r>
              <a:rPr lang="en-US" baseline="0" dirty="0" err="1" smtClean="0">
                <a:sym typeface="Wingdings" pitchFamily="2" charset="2"/>
              </a:rPr>
              <a:t>analyse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données</a:t>
            </a:r>
            <a:endParaRPr lang="en-US" baseline="0" dirty="0" smtClean="0">
              <a:sym typeface="Wingdings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r>
              <a:rPr lang="en-US" baseline="0" dirty="0" err="1" smtClean="0">
                <a:sym typeface="Wingdings" pitchFamily="2" charset="2"/>
              </a:rPr>
              <a:t>Equipe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autonome</a:t>
            </a:r>
            <a:r>
              <a:rPr lang="en-US" baseline="0" dirty="0" smtClean="0">
                <a:sym typeface="Wingdings" pitchFamily="2" charset="2"/>
              </a:rPr>
              <a:t>, pas de </a:t>
            </a:r>
            <a:r>
              <a:rPr lang="en-US" baseline="0" dirty="0" err="1" smtClean="0">
                <a:sym typeface="Wingdings" pitchFamily="2" charset="2"/>
              </a:rPr>
              <a:t>compétences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manquantes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immédiatement</a:t>
            </a:r>
            <a:endParaRPr lang="en-US" baseline="0" dirty="0" smtClean="0">
              <a:sym typeface="Wingdings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en-US" baseline="0" dirty="0" smtClean="0">
              <a:sym typeface="Wingdings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n-US" baseline="0" dirty="0" err="1" smtClean="0">
                <a:sym typeface="Wingdings" pitchFamily="2" charset="2"/>
              </a:rPr>
              <a:t>Partenaires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scientifiques</a:t>
            </a:r>
            <a:r>
              <a:rPr lang="en-US" baseline="0" dirty="0" smtClean="0">
                <a:sym typeface="Wingdings" pitchFamily="2" charset="2"/>
              </a:rPr>
              <a:t> et technique (site </a:t>
            </a:r>
            <a:r>
              <a:rPr lang="en-US" baseline="0" dirty="0" err="1" smtClean="0">
                <a:sym typeface="Wingdings" pitchFamily="2" charset="2"/>
              </a:rPr>
              <a:t>pilote</a:t>
            </a:r>
            <a:r>
              <a:rPr lang="en-US" baseline="0" dirty="0" smtClean="0">
                <a:sym typeface="Wingdings" pitchFamily="2" charset="2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endParaRPr lang="en-US" baseline="0" dirty="0" smtClean="0">
              <a:sym typeface="Wingdings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n-US" baseline="0" dirty="0" smtClean="0">
                <a:sym typeface="Wingdings" pitchFamily="2" charset="2"/>
              </a:rPr>
              <a:t>Double </a:t>
            </a:r>
            <a:r>
              <a:rPr lang="en-US" baseline="0" dirty="0" err="1" smtClean="0">
                <a:sym typeface="Wingdings" pitchFamily="2" charset="2"/>
              </a:rPr>
              <a:t>intéret</a:t>
            </a:r>
            <a:r>
              <a:rPr lang="en-US" baseline="0" dirty="0" smtClean="0">
                <a:sym typeface="Wingdings" pitchFamily="2" charset="2"/>
              </a:rPr>
              <a:t>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>
                <a:sym typeface="Wingdings" pitchFamily="2" charset="2"/>
              </a:rPr>
              <a:t>Programmeur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analysuer</a:t>
            </a:r>
            <a:r>
              <a:rPr lang="en-US" baseline="0" dirty="0" smtClean="0">
                <a:sym typeface="Wingdings" pitchFamily="2" charset="2"/>
              </a:rPr>
              <a:t> de </a:t>
            </a:r>
            <a:r>
              <a:rPr lang="en-US" baseline="0" dirty="0" err="1" smtClean="0">
                <a:sym typeface="Wingdings" pitchFamily="2" charset="2"/>
              </a:rPr>
              <a:t>données</a:t>
            </a:r>
            <a:endParaRPr lang="en-US" baseline="0" dirty="0" smtClean="0">
              <a:sym typeface="Wingdings" pitchFamily="2" charset="2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>
                <a:sym typeface="Wingdings" pitchFamily="2" charset="2"/>
              </a:rPr>
              <a:t>Sensibilité</a:t>
            </a:r>
            <a:r>
              <a:rPr lang="en-US" baseline="0" dirty="0" smtClean="0">
                <a:sym typeface="Wingdings" pitchFamily="2" charset="2"/>
              </a:rPr>
              <a:t> au </a:t>
            </a:r>
            <a:r>
              <a:rPr lang="en-US" baseline="0" dirty="0" err="1" smtClean="0">
                <a:sym typeface="Wingdings" pitchFamily="2" charset="2"/>
              </a:rPr>
              <a:t>coté</a:t>
            </a:r>
            <a:r>
              <a:rPr lang="en-US" baseline="0" dirty="0" smtClean="0">
                <a:sym typeface="Wingdings" pitchFamily="2" charset="2"/>
              </a:rPr>
              <a:t> agro du </a:t>
            </a:r>
            <a:r>
              <a:rPr lang="en-US" baseline="0" dirty="0" err="1" smtClean="0">
                <a:sym typeface="Wingdings" pitchFamily="2" charset="2"/>
              </a:rPr>
              <a:t>concours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29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1- On a voulu faire un </a:t>
            </a:r>
            <a:r>
              <a:rPr lang="fr-FR" b="1" dirty="0" smtClean="0"/>
              <a:t>portail </a:t>
            </a:r>
            <a:r>
              <a:rPr lang="fr-FR" dirty="0" smtClean="0"/>
              <a:t>grand public: faire en sorte que les données soient compréhensible par le plus grand</a:t>
            </a:r>
            <a:r>
              <a:rPr lang="fr-FR" baseline="0" dirty="0" smtClean="0"/>
              <a:t> nombre.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2- Objectif: interactivité: faire en sorte que les gens puissent jouer avec les données: mieux les comprendre, mieux les retenir, mieux les « vivres »</a:t>
            </a:r>
          </a:p>
          <a:p>
            <a:endParaRPr lang="fr-FR" dirty="0" smtClean="0"/>
          </a:p>
          <a:p>
            <a:pPr marL="171450" indent="-171450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Diapo </a:t>
            </a:r>
            <a:r>
              <a:rPr lang="fr-FR" dirty="0" err="1" smtClean="0">
                <a:sym typeface="Wingdings"/>
              </a:rPr>
              <a:t>rapid</a:t>
            </a:r>
            <a:endParaRPr lang="fr-FR" dirty="0" smtClean="0">
              <a:sym typeface="Wingdings"/>
            </a:endParaRPr>
          </a:p>
          <a:p>
            <a:pPr marL="171450" indent="-171450">
              <a:buFont typeface="Wingdings" charset="2"/>
              <a:buChar char="à"/>
            </a:pPr>
            <a:endParaRPr lang="fr-FR" dirty="0" smtClean="0">
              <a:sym typeface="Wingdings"/>
            </a:endParaRPr>
          </a:p>
          <a:p>
            <a:pPr marL="171450" indent="-171450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Pas TRUC ou QQCHOSE</a:t>
            </a:r>
          </a:p>
          <a:p>
            <a:pPr marL="171450" indent="-171450">
              <a:buFont typeface="Wingdings" charset="2"/>
              <a:buChar char="à"/>
            </a:pPr>
            <a:endParaRPr lang="fr-FR" dirty="0" smtClean="0">
              <a:sym typeface="Wingdings"/>
            </a:endParaRPr>
          </a:p>
          <a:p>
            <a:pPr marL="171450" indent="-171450">
              <a:buFont typeface="Wingdings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Réel démo. !Chargement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Auparavent</a:t>
            </a:r>
            <a:r>
              <a:rPr lang="fr-FR" baseline="0" dirty="0" smtClean="0"/>
              <a:t>!</a:t>
            </a:r>
          </a:p>
          <a:p>
            <a:r>
              <a:rPr lang="fr-FR" baseline="0" dirty="0" smtClean="0"/>
              <a:t>Premier onglet: description en 30 secondes de l’intérêt de chaque </a:t>
            </a:r>
            <a:r>
              <a:rPr lang="fr-FR" baseline="0" dirty="0" err="1" smtClean="0"/>
              <a:t>sheet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>
                <a:sym typeface="Wingdings"/>
              </a:rPr>
              <a:t></a:t>
            </a:r>
            <a:r>
              <a:rPr lang="fr-FR" baseline="0" dirty="0" smtClean="0"/>
              <a:t> J’ai pas le temps de tout montrer, donc on va prendre comme exemple la sheet2</a:t>
            </a:r>
          </a:p>
          <a:p>
            <a:r>
              <a:rPr lang="fr-FR" baseline="0" dirty="0" smtClean="0"/>
              <a:t>Puis </a:t>
            </a:r>
            <a:r>
              <a:rPr lang="fr-FR" baseline="0" dirty="0" err="1" smtClean="0"/>
              <a:t>géoloc</a:t>
            </a:r>
            <a:r>
              <a:rPr lang="fr-FR" baseline="0" dirty="0" smtClean="0"/>
              <a:t>, description en détail de la shhet1 </a:t>
            </a:r>
          </a:p>
          <a:p>
            <a:r>
              <a:rPr lang="fr-FR" baseline="0" dirty="0" smtClean="0"/>
              <a:t>Puis, si je veux en savoir plus je passe sur la </a:t>
            </a:r>
            <a:r>
              <a:rPr lang="fr-FR" baseline="0" dirty="0" err="1" smtClean="0"/>
              <a:t>sheet</a:t>
            </a:r>
            <a:r>
              <a:rPr lang="fr-FR" baseline="0" dirty="0" smtClean="0"/>
              <a:t> 2.</a:t>
            </a:r>
          </a:p>
          <a:p>
            <a:r>
              <a:rPr lang="fr-FR" baseline="0" dirty="0" smtClean="0"/>
              <a:t>Et la je m </a:t>
            </a:r>
            <a:r>
              <a:rPr lang="fr-FR" baseline="0" dirty="0" err="1" smtClean="0"/>
              <a:t>arrete</a:t>
            </a:r>
            <a:r>
              <a:rPr lang="fr-FR" baseline="0" dirty="0" smtClean="0"/>
              <a:t/>
            </a:r>
            <a:br>
              <a:rPr lang="fr-FR" baseline="0" dirty="0" smtClean="0"/>
            </a:b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Plus expliquer le lien entre onglet. Mieux décrire les onglets.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Dire le type de graph que l’on a utilisé pour chaque onglet.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28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DEBUT=Traitement des données = avec R.</a:t>
            </a:r>
            <a:r>
              <a:rPr lang="fr-FR" baseline="0" dirty="0" smtClean="0"/>
              <a:t> Pourquoi:</a:t>
            </a:r>
          </a:p>
          <a:p>
            <a:r>
              <a:rPr lang="fr-FR" baseline="0" dirty="0" smtClean="0"/>
              <a:t>	- </a:t>
            </a:r>
            <a:r>
              <a:rPr lang="fr-FR" dirty="0" smtClean="0"/>
              <a:t>logicielle de stat 3open source</a:t>
            </a:r>
          </a:p>
          <a:p>
            <a:r>
              <a:rPr lang="fr-FR" dirty="0" smtClean="0"/>
              <a:t>	- Nombreuses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libraries</a:t>
            </a:r>
            <a:r>
              <a:rPr lang="fr-FR" baseline="0" dirty="0" smtClean="0"/>
              <a:t> graphiques, notamment pour la </a:t>
            </a:r>
            <a:r>
              <a:rPr lang="fr-FR" baseline="0" dirty="0" err="1" smtClean="0"/>
              <a:t>carto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axes principaux lors de la création de l’appli:</a:t>
            </a:r>
          </a:p>
          <a:p>
            <a:r>
              <a:rPr lang="fr-FR" dirty="0" smtClean="0"/>
              <a:t>	- Temps de Calcul optimisé</a:t>
            </a:r>
          </a:p>
          <a:p>
            <a:r>
              <a:rPr lang="fr-FR" dirty="0" smtClean="0"/>
              <a:t>	- Appli évolutive</a:t>
            </a:r>
          </a:p>
          <a:p>
            <a:r>
              <a:rPr lang="fr-FR" dirty="0" smtClean="0"/>
              <a:t>	- Ajout de données externes.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07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Quest</a:t>
            </a:r>
            <a:r>
              <a:rPr lang="fr-FR" dirty="0" smtClean="0"/>
              <a:t> ce que </a:t>
            </a:r>
            <a:r>
              <a:rPr lang="fr-FR" dirty="0" err="1" smtClean="0"/>
              <a:t>Shiny</a:t>
            </a:r>
            <a:r>
              <a:rPr lang="fr-FR" dirty="0" smtClean="0"/>
              <a:t>, Comment ca marche en gros: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Objectif-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Interactivité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Déploiement facile sur le web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Rapidité</a:t>
            </a:r>
            <a:r>
              <a:rPr lang="fr-FR" baseline="0" dirty="0" smtClean="0"/>
              <a:t> de mise en place. = respecte le temps imparti</a:t>
            </a:r>
          </a:p>
          <a:p>
            <a:pPr marL="457200" lvl="1" indent="0">
              <a:buFontTx/>
              <a:buNone/>
            </a:pPr>
            <a:r>
              <a:rPr lang="fr-FR" baseline="0" dirty="0" smtClean="0"/>
              <a:t>ON est pas des tocard, le code est propre, facilement réutilisable par n’importe qui qui fait un minimum de R, bonne pratique de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, code dispo sur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7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Réel démo. !Chargement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Auparavent</a:t>
            </a:r>
            <a:r>
              <a:rPr lang="fr-FR" baseline="0" dirty="0" smtClean="0"/>
              <a:t>!</a:t>
            </a:r>
          </a:p>
          <a:p>
            <a:r>
              <a:rPr lang="fr-FR" baseline="0" dirty="0" smtClean="0"/>
              <a:t>Premier onglet: description en 30 secondes de l’intérêt de chaque </a:t>
            </a:r>
            <a:r>
              <a:rPr lang="fr-FR" baseline="0" dirty="0" err="1" smtClean="0"/>
              <a:t>sheet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>
                <a:sym typeface="Wingdings"/>
              </a:rPr>
              <a:t></a:t>
            </a:r>
            <a:r>
              <a:rPr lang="fr-FR" baseline="0" dirty="0" smtClean="0"/>
              <a:t> J’ai pas le temps de tout montrer, donc on va prendre comme exemple la sheet2</a:t>
            </a:r>
          </a:p>
          <a:p>
            <a:r>
              <a:rPr lang="fr-FR" baseline="0" dirty="0" smtClean="0"/>
              <a:t>Puis </a:t>
            </a:r>
            <a:r>
              <a:rPr lang="fr-FR" baseline="0" dirty="0" err="1" smtClean="0"/>
              <a:t>géoloc</a:t>
            </a:r>
            <a:r>
              <a:rPr lang="fr-FR" baseline="0" dirty="0" smtClean="0"/>
              <a:t>, description en détail de la shhet1 </a:t>
            </a:r>
          </a:p>
          <a:p>
            <a:r>
              <a:rPr lang="fr-FR" baseline="0" dirty="0" smtClean="0"/>
              <a:t>Puis, si je veux en savoir plus je passe sur la </a:t>
            </a:r>
            <a:r>
              <a:rPr lang="fr-FR" baseline="0" dirty="0" err="1" smtClean="0"/>
              <a:t>sheet</a:t>
            </a:r>
            <a:r>
              <a:rPr lang="fr-FR" baseline="0" dirty="0" smtClean="0"/>
              <a:t> 2.</a:t>
            </a:r>
          </a:p>
          <a:p>
            <a:r>
              <a:rPr lang="fr-FR" baseline="0" dirty="0" smtClean="0"/>
              <a:t>Et la je m </a:t>
            </a:r>
            <a:r>
              <a:rPr lang="fr-FR" baseline="0" dirty="0" err="1" smtClean="0"/>
              <a:t>arrete</a:t>
            </a:r>
            <a:r>
              <a:rPr lang="fr-FR" baseline="0" dirty="0" smtClean="0"/>
              <a:t/>
            </a:r>
            <a:br>
              <a:rPr lang="fr-FR" baseline="0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904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Quest</a:t>
            </a:r>
            <a:r>
              <a:rPr lang="fr-FR" dirty="0" smtClean="0"/>
              <a:t> ce que </a:t>
            </a:r>
            <a:r>
              <a:rPr lang="fr-FR" dirty="0" err="1" smtClean="0"/>
              <a:t>Shiny</a:t>
            </a:r>
            <a:r>
              <a:rPr lang="fr-FR" dirty="0" smtClean="0"/>
              <a:t>, Comment ca marche en gros:</a:t>
            </a:r>
          </a:p>
          <a:p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Objectif-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Interactivité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Déploiement facile sur le web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Rapidité</a:t>
            </a:r>
            <a:r>
              <a:rPr lang="fr-FR" baseline="0" dirty="0" smtClean="0"/>
              <a:t> de mise en place. = respecte le temps imparti</a:t>
            </a:r>
          </a:p>
          <a:p>
            <a:pPr marL="457200" lvl="1" indent="0">
              <a:buFontTx/>
              <a:buNone/>
            </a:pPr>
            <a:endParaRPr lang="fr-FR" baseline="0" dirty="0" smtClean="0"/>
          </a:p>
          <a:p>
            <a:pPr marL="457200" lvl="1" indent="0">
              <a:buFontTx/>
              <a:buNone/>
            </a:pPr>
            <a:r>
              <a:rPr lang="fr-FR" baseline="0" dirty="0" smtClean="0"/>
              <a:t>ON est pas des tocard, le code est propre, facilement réutilisable par n’importe qui qui fait un minimum de R, bonne pratique de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, code dispo sur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09EEE-AB7C-44FE-8CDA-D8B6AB9AAE69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1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b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8"/>
          <p:cNvSpPr txBox="1">
            <a:spLocks noChangeArrowheads="1"/>
          </p:cNvSpPr>
          <p:nvPr userDrawn="1"/>
        </p:nvSpPr>
        <p:spPr bwMode="auto">
          <a:xfrm>
            <a:off x="450674" y="5580238"/>
            <a:ext cx="258062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Yan HOLTZ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Guilhem MARRE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Charles MOSZKOWICZ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Jean-Charles SIMONIN	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073349" y="3689510"/>
            <a:ext cx="5752214" cy="59542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senal" pitchFamily="2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11" y="1127342"/>
            <a:ext cx="2193102" cy="2185792"/>
          </a:xfrm>
          <a:prstGeom prst="rect">
            <a:avLst/>
          </a:prstGeom>
        </p:spPr>
      </p:pic>
    </p:spTree>
  </p:cSld>
  <p:clrMapOvr>
    <a:masterClrMapping/>
  </p:clrMapOvr>
  <p:transition advClick="0" advTm="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7112793" y="5534071"/>
            <a:ext cx="26522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  <a:latin typeface="Arsenal" pitchFamily="2" charset="0"/>
              </a:rPr>
              <a:t>Code disponible sur </a:t>
            </a:r>
            <a:r>
              <a:rPr lang="fr-FR" sz="1400" dirty="0" err="1" smtClean="0">
                <a:solidFill>
                  <a:schemeClr val="accent3"/>
                </a:solidFill>
                <a:latin typeface="Arsenal" pitchFamily="2" charset="0"/>
              </a:rPr>
              <a:t>GitHub</a:t>
            </a:r>
            <a:r>
              <a:rPr lang="fr-FR" sz="1400" dirty="0" smtClean="0">
                <a:solidFill>
                  <a:schemeClr val="accent3"/>
                </a:solidFill>
                <a:latin typeface="Arsenal" pitchFamily="2" charset="0"/>
              </a:rPr>
              <a:t>:</a:t>
            </a:r>
          </a:p>
          <a:p>
            <a:endParaRPr lang="fr-FR" sz="1400" dirty="0" smtClean="0">
              <a:solidFill>
                <a:schemeClr val="accent3"/>
              </a:solidFill>
              <a:latin typeface="Arsenal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11" y="1127342"/>
            <a:ext cx="2193102" cy="2185792"/>
          </a:xfrm>
          <a:prstGeom prst="rect">
            <a:avLst/>
          </a:prstGeom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450674" y="5580238"/>
            <a:ext cx="258062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Yan HOLTZ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Guilhem MARRE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Charles MOSZKOWIC</a:t>
            </a:r>
          </a:p>
          <a:p>
            <a:pPr>
              <a:tabLst>
                <a:tab pos="2155825" algn="l"/>
              </a:tabLst>
            </a:pPr>
            <a:r>
              <a:rPr lang="fr-FR" sz="1400" b="0" spc="0" dirty="0" smtClean="0">
                <a:solidFill>
                  <a:schemeClr val="bg1"/>
                </a:solidFill>
                <a:latin typeface="Arsenal" pitchFamily="2" charset="0"/>
              </a:rPr>
              <a:t>Jean-Charles SIMONIN	</a:t>
            </a:r>
          </a:p>
        </p:txBody>
      </p:sp>
    </p:spTree>
  </p:cSld>
  <p:clrMapOvr>
    <a:masterClrMapping/>
  </p:clrMapOvr>
  <p:transition advClick="0" advTm="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ENEO-FOND BLEU - RESEAU A4.jpg"/>
          <p:cNvPicPr>
            <a:picLocks noChangeAspect="1"/>
          </p:cNvPicPr>
          <p:nvPr userDrawn="1"/>
        </p:nvPicPr>
        <p:blipFill>
          <a:blip r:embed="rId2"/>
          <a:srcRect l="1893" t="13089" r="49162" b="38879"/>
          <a:stretch>
            <a:fillRect/>
          </a:stretch>
        </p:blipFill>
        <p:spPr>
          <a:xfrm>
            <a:off x="0" y="0"/>
            <a:ext cx="494049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4842" y="777922"/>
            <a:ext cx="4258101" cy="1470025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chemeClr val="bg1"/>
                </a:solidFill>
                <a:latin typeface="Arsenal" pitchFamily="2" charset="0"/>
              </a:defRPr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modifier le style du </a:t>
            </a:r>
            <a:r>
              <a:rPr lang="en-US" dirty="0" err="1"/>
              <a:t>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4842" y="2634018"/>
            <a:ext cx="42581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senal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err="1"/>
              <a:t>Cliquez</a:t>
            </a:r>
            <a:r>
              <a:rPr lang="en-US" dirty="0"/>
              <a:t> pour modifier le style des </a:t>
            </a:r>
            <a:r>
              <a:rPr lang="en-US" dirty="0" err="1"/>
              <a:t>sous-titres</a:t>
            </a:r>
            <a:r>
              <a:rPr lang="en-US" dirty="0"/>
              <a:t> du masque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4940300" y="0"/>
            <a:ext cx="4962525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331527" y="914398"/>
            <a:ext cx="9249201" cy="5117911"/>
          </a:xfrm>
          <a:prstGeom prst="rect">
            <a:avLst/>
          </a:prstGeom>
        </p:spPr>
        <p:txBody>
          <a:bodyPr/>
          <a:lstStyle>
            <a:lvl1pPr>
              <a:buClr>
                <a:srgbClr val="779818"/>
              </a:buClr>
              <a:buFont typeface="Arsenal" pitchFamily="2" charset="0"/>
              <a:buChar char="›"/>
              <a:defRPr sz="2400">
                <a:solidFill>
                  <a:srgbClr val="033855"/>
                </a:solidFill>
              </a:defRPr>
            </a:lvl1pPr>
            <a:lvl2pPr>
              <a:buClr>
                <a:srgbClr val="779818"/>
              </a:buClr>
              <a:buFont typeface="Arsenal" pitchFamily="2" charset="0"/>
              <a:buChar char="»"/>
              <a:defRPr sz="2000">
                <a:solidFill>
                  <a:srgbClr val="033855"/>
                </a:solidFill>
              </a:defRPr>
            </a:lvl2pPr>
            <a:lvl3pPr>
              <a:buClr>
                <a:srgbClr val="779818"/>
              </a:buClr>
              <a:defRPr sz="1800">
                <a:solidFill>
                  <a:srgbClr val="033855"/>
                </a:solidFill>
              </a:defRPr>
            </a:lvl3pPr>
            <a:lvl4pPr>
              <a:buClr>
                <a:srgbClr val="779818"/>
              </a:buClr>
              <a:defRPr sz="1600">
                <a:solidFill>
                  <a:srgbClr val="033855"/>
                </a:solidFill>
              </a:defRPr>
            </a:lvl4pPr>
            <a:lvl5pPr>
              <a:buClr>
                <a:srgbClr val="779818"/>
              </a:buClr>
              <a:buFont typeface="Arsenal" pitchFamily="2" charset="0"/>
              <a:buChar char="‐"/>
              <a:defRPr sz="1600">
                <a:solidFill>
                  <a:srgbClr val="033855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45172" y="124510"/>
            <a:ext cx="9235556" cy="475989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5"/>
          <p:cNvSpPr>
            <a:spLocks noGrp="1"/>
          </p:cNvSpPr>
          <p:nvPr>
            <p:ph type="title"/>
          </p:nvPr>
        </p:nvSpPr>
        <p:spPr>
          <a:xfrm>
            <a:off x="345172" y="124510"/>
            <a:ext cx="9235556" cy="475989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4"/>
          <p:cNvSpPr>
            <a:spLocks noGrp="1"/>
          </p:cNvSpPr>
          <p:nvPr>
            <p:ph sz="quarter" idx="10"/>
          </p:nvPr>
        </p:nvSpPr>
        <p:spPr>
          <a:xfrm>
            <a:off x="331528" y="1930400"/>
            <a:ext cx="4414644" cy="4101909"/>
          </a:xfrm>
          <a:prstGeom prst="rect">
            <a:avLst/>
          </a:prstGeom>
        </p:spPr>
        <p:txBody>
          <a:bodyPr/>
          <a:lstStyle>
            <a:lvl1pPr>
              <a:buClr>
                <a:srgbClr val="779818"/>
              </a:buClr>
              <a:buFont typeface="Arsenal" pitchFamily="2" charset="0"/>
              <a:buChar char="›"/>
              <a:defRPr sz="2400">
                <a:solidFill>
                  <a:srgbClr val="033855"/>
                </a:solidFill>
              </a:defRPr>
            </a:lvl1pPr>
            <a:lvl2pPr>
              <a:buClr>
                <a:srgbClr val="779818"/>
              </a:buClr>
              <a:buFont typeface="Arsenal" pitchFamily="2" charset="0"/>
              <a:buChar char="»"/>
              <a:defRPr sz="2000">
                <a:solidFill>
                  <a:srgbClr val="033855"/>
                </a:solidFill>
              </a:defRPr>
            </a:lvl2pPr>
            <a:lvl3pPr>
              <a:buClr>
                <a:srgbClr val="779818"/>
              </a:buClr>
              <a:defRPr sz="1800">
                <a:solidFill>
                  <a:srgbClr val="033855"/>
                </a:solidFill>
              </a:defRPr>
            </a:lvl3pPr>
            <a:lvl4pPr>
              <a:buClr>
                <a:srgbClr val="779818"/>
              </a:buClr>
              <a:defRPr sz="1600">
                <a:solidFill>
                  <a:srgbClr val="033855"/>
                </a:solidFill>
              </a:defRPr>
            </a:lvl4pPr>
            <a:lvl5pPr>
              <a:buClr>
                <a:srgbClr val="779818"/>
              </a:buClr>
              <a:buFont typeface="Arsenal" pitchFamily="2" charset="0"/>
              <a:buChar char="‐"/>
              <a:defRPr sz="1600">
                <a:solidFill>
                  <a:srgbClr val="033855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5166084" y="1930400"/>
            <a:ext cx="4414644" cy="4101909"/>
          </a:xfrm>
          <a:prstGeom prst="rect">
            <a:avLst/>
          </a:prstGeom>
        </p:spPr>
        <p:txBody>
          <a:bodyPr/>
          <a:lstStyle>
            <a:lvl1pPr>
              <a:buClr>
                <a:srgbClr val="779818"/>
              </a:buClr>
              <a:buFont typeface="Arsenal" pitchFamily="2" charset="0"/>
              <a:buChar char="›"/>
              <a:defRPr sz="2400">
                <a:solidFill>
                  <a:srgbClr val="033855"/>
                </a:solidFill>
              </a:defRPr>
            </a:lvl1pPr>
            <a:lvl2pPr>
              <a:buClr>
                <a:srgbClr val="779818"/>
              </a:buClr>
              <a:buFont typeface="Arsenal" pitchFamily="2" charset="0"/>
              <a:buChar char="»"/>
              <a:defRPr sz="2000">
                <a:solidFill>
                  <a:srgbClr val="033855"/>
                </a:solidFill>
              </a:defRPr>
            </a:lvl2pPr>
            <a:lvl3pPr>
              <a:buClr>
                <a:srgbClr val="779818"/>
              </a:buClr>
              <a:defRPr sz="1800">
                <a:solidFill>
                  <a:srgbClr val="033855"/>
                </a:solidFill>
              </a:defRPr>
            </a:lvl3pPr>
            <a:lvl4pPr>
              <a:buClr>
                <a:srgbClr val="779818"/>
              </a:buClr>
              <a:defRPr sz="1600">
                <a:solidFill>
                  <a:srgbClr val="033855"/>
                </a:solidFill>
              </a:defRPr>
            </a:lvl4pPr>
            <a:lvl5pPr>
              <a:buClr>
                <a:srgbClr val="779818"/>
              </a:buClr>
              <a:buFont typeface="Arsenal" pitchFamily="2" charset="0"/>
              <a:buChar char="‐"/>
              <a:defRPr sz="1600">
                <a:solidFill>
                  <a:srgbClr val="033855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331528" y="849086"/>
            <a:ext cx="4414644" cy="863600"/>
          </a:xfrm>
          <a:prstGeom prst="rect">
            <a:avLst/>
          </a:prstGeom>
        </p:spPr>
        <p:txBody>
          <a:bodyPr/>
          <a:lstStyle>
            <a:lvl1pPr>
              <a:buClr>
                <a:srgbClr val="779818"/>
              </a:buClr>
              <a:buFont typeface="Arsenal" pitchFamily="2" charset="0"/>
              <a:buChar char="›"/>
              <a:defRPr sz="2400">
                <a:solidFill>
                  <a:srgbClr val="033855"/>
                </a:solidFill>
              </a:defRPr>
            </a:lvl1pPr>
            <a:lvl2pPr>
              <a:buClr>
                <a:srgbClr val="779818"/>
              </a:buClr>
              <a:buFont typeface="Arsenal" pitchFamily="2" charset="0"/>
              <a:buChar char="»"/>
              <a:defRPr sz="2000">
                <a:solidFill>
                  <a:srgbClr val="033855"/>
                </a:solidFill>
              </a:defRPr>
            </a:lvl2pPr>
            <a:lvl3pPr>
              <a:buClr>
                <a:srgbClr val="779818"/>
              </a:buClr>
              <a:defRPr sz="1800">
                <a:solidFill>
                  <a:srgbClr val="033855"/>
                </a:solidFill>
              </a:defRPr>
            </a:lvl3pPr>
            <a:lvl4pPr>
              <a:buClr>
                <a:srgbClr val="779818"/>
              </a:buClr>
              <a:defRPr sz="1600">
                <a:solidFill>
                  <a:srgbClr val="033855"/>
                </a:solidFill>
              </a:defRPr>
            </a:lvl4pPr>
            <a:lvl5pPr>
              <a:buClr>
                <a:srgbClr val="779818"/>
              </a:buClr>
              <a:buFont typeface="Arsenal" pitchFamily="2" charset="0"/>
              <a:buChar char="‐"/>
              <a:defRPr sz="1600">
                <a:solidFill>
                  <a:srgbClr val="033855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5166084" y="849086"/>
            <a:ext cx="4414644" cy="863600"/>
          </a:xfrm>
          <a:prstGeom prst="rect">
            <a:avLst/>
          </a:prstGeom>
        </p:spPr>
        <p:txBody>
          <a:bodyPr/>
          <a:lstStyle>
            <a:lvl1pPr>
              <a:buClr>
                <a:srgbClr val="779818"/>
              </a:buClr>
              <a:buFont typeface="Arsenal" pitchFamily="2" charset="0"/>
              <a:buChar char="›"/>
              <a:defRPr sz="2400">
                <a:solidFill>
                  <a:srgbClr val="033855"/>
                </a:solidFill>
              </a:defRPr>
            </a:lvl1pPr>
            <a:lvl2pPr>
              <a:buClr>
                <a:srgbClr val="779818"/>
              </a:buClr>
              <a:buFont typeface="Arsenal" pitchFamily="2" charset="0"/>
              <a:buChar char="»"/>
              <a:defRPr sz="2000">
                <a:solidFill>
                  <a:srgbClr val="033855"/>
                </a:solidFill>
              </a:defRPr>
            </a:lvl2pPr>
            <a:lvl3pPr>
              <a:buClr>
                <a:srgbClr val="779818"/>
              </a:buClr>
              <a:defRPr sz="1800">
                <a:solidFill>
                  <a:srgbClr val="033855"/>
                </a:solidFill>
              </a:defRPr>
            </a:lvl3pPr>
            <a:lvl4pPr>
              <a:buClr>
                <a:srgbClr val="779818"/>
              </a:buClr>
              <a:defRPr sz="1600">
                <a:solidFill>
                  <a:srgbClr val="033855"/>
                </a:solidFill>
              </a:defRPr>
            </a:lvl4pPr>
            <a:lvl5pPr>
              <a:buClr>
                <a:srgbClr val="779818"/>
              </a:buClr>
              <a:buFont typeface="Arsenal" pitchFamily="2" charset="0"/>
              <a:buChar char="‐"/>
              <a:defRPr sz="1600">
                <a:solidFill>
                  <a:srgbClr val="033855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9103150" y="6407779"/>
            <a:ext cx="608750" cy="323850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FE580F2-71E4-4B26-B06E-457FC502EDDE}" type="slidenum">
              <a:rPr lang="fr-FR" sz="1400" smtClean="0">
                <a:solidFill>
                  <a:schemeClr val="bg1"/>
                </a:solidFill>
                <a:latin typeface="Calibri" pitchFamily="34" charset="0"/>
              </a:rPr>
              <a:pPr>
                <a:defRPr/>
              </a:pPr>
              <a:t>‹#›</a:t>
            </a:fld>
            <a:endParaRPr lang="fr-FR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8" name="Rectangle 4"/>
          <p:cNvSpPr txBox="1">
            <a:spLocks noChangeArrowheads="1"/>
          </p:cNvSpPr>
          <p:nvPr/>
        </p:nvSpPr>
        <p:spPr>
          <a:xfrm>
            <a:off x="4375938" y="6423845"/>
            <a:ext cx="1154906" cy="319013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CCD725E-6A3F-4424-90DE-19A40DDFACA0}" type="datetimeFigureOut">
              <a:rPr lang="fr-FR" sz="1400" smtClean="0">
                <a:solidFill>
                  <a:schemeClr val="bg1"/>
                </a:solidFill>
                <a:latin typeface="Calibri" pitchFamily="34" charset="0"/>
              </a:rPr>
              <a:pPr>
                <a:defRPr/>
              </a:pPr>
              <a:t>15/02/2017</a:t>
            </a:fld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2" name="Image 11" descr="ENEO-FOND BLEU - RESEAU A4.jpg"/>
          <p:cNvPicPr>
            <a:picLocks noChangeAspect="1"/>
          </p:cNvPicPr>
          <p:nvPr userDrawn="1"/>
        </p:nvPicPr>
        <p:blipFill>
          <a:blip r:embed="rId4"/>
          <a:srcRect l="1893" t="13089" b="38879"/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ransition advClick="0" advTm="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9103150" y="6407779"/>
            <a:ext cx="608750" cy="323850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FE580F2-71E4-4B26-B06E-457FC502EDDE}" type="slidenum">
              <a:rPr lang="fr-FR" sz="1400" smtClean="0">
                <a:solidFill>
                  <a:schemeClr val="bg1"/>
                </a:solidFill>
                <a:latin typeface="Calibri" pitchFamily="34" charset="0"/>
              </a:rPr>
              <a:pPr>
                <a:defRPr/>
              </a:pPr>
              <a:t>‹#›</a:t>
            </a:fld>
            <a:endParaRPr lang="fr-FR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8" name="Rectangle 4"/>
          <p:cNvSpPr txBox="1">
            <a:spLocks noChangeArrowheads="1"/>
          </p:cNvSpPr>
          <p:nvPr/>
        </p:nvSpPr>
        <p:spPr>
          <a:xfrm>
            <a:off x="4375938" y="6423845"/>
            <a:ext cx="1154906" cy="319013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CCD725E-6A3F-4424-90DE-19A40DDFACA0}" type="datetimeFigureOut">
              <a:rPr lang="fr-FR" sz="1400" smtClean="0">
                <a:solidFill>
                  <a:schemeClr val="bg1"/>
                </a:solidFill>
                <a:latin typeface="Calibri" pitchFamily="34" charset="0"/>
              </a:rPr>
              <a:pPr>
                <a:defRPr/>
              </a:pPr>
              <a:t>15/02/2017</a:t>
            </a:fld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2" name="Image 11" descr="ENEO-FOND BLEU - RESEAU A4.jpg"/>
          <p:cNvPicPr>
            <a:picLocks noChangeAspect="1"/>
          </p:cNvPicPr>
          <p:nvPr userDrawn="1"/>
        </p:nvPicPr>
        <p:blipFill>
          <a:blip r:embed="rId3"/>
          <a:srcRect l="1893" t="13089" r="49162" b="38879"/>
          <a:stretch>
            <a:fillRect/>
          </a:stretch>
        </p:blipFill>
        <p:spPr>
          <a:xfrm>
            <a:off x="0" y="0"/>
            <a:ext cx="494049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advClick="0" advTm="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ENEO-FOND BLEU - RESEAU A4.jpg"/>
          <p:cNvPicPr>
            <a:picLocks noChangeAspect="1"/>
          </p:cNvPicPr>
          <p:nvPr userDrawn="1"/>
        </p:nvPicPr>
        <p:blipFill>
          <a:blip r:embed="rId4"/>
          <a:srcRect l="1891" t="13089" b="82419"/>
          <a:stretch>
            <a:fillRect/>
          </a:stretch>
        </p:blipFill>
        <p:spPr>
          <a:xfrm>
            <a:off x="0" y="-2"/>
            <a:ext cx="9902972" cy="641447"/>
          </a:xfrm>
          <a:prstGeom prst="rect">
            <a:avLst/>
          </a:prstGeom>
        </p:spPr>
      </p:pic>
      <p:pic>
        <p:nvPicPr>
          <p:cNvPr id="10" name="Image 9" descr="ENEO-FOND BLEU - RESEAU A4.jpg"/>
          <p:cNvPicPr>
            <a:picLocks noChangeAspect="1"/>
          </p:cNvPicPr>
          <p:nvPr userDrawn="1"/>
        </p:nvPicPr>
        <p:blipFill>
          <a:blip r:embed="rId4"/>
          <a:srcRect l="1893" t="57107" b="38879"/>
          <a:stretch>
            <a:fillRect/>
          </a:stretch>
        </p:blipFill>
        <p:spPr>
          <a:xfrm>
            <a:off x="0" y="6284946"/>
            <a:ext cx="9902845" cy="573054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9280574" y="6440689"/>
            <a:ext cx="608750" cy="323850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FE580F2-71E4-4B26-B06E-457FC502EDDE}" type="slidenum">
              <a:rPr lang="fr-FR" sz="1400" b="1" smtClean="0">
                <a:solidFill>
                  <a:schemeClr val="bg1"/>
                </a:solidFill>
                <a:latin typeface="Arsenal" pitchFamily="2" charset="0"/>
              </a:rPr>
              <a:pPr>
                <a:defRPr/>
              </a:pPr>
              <a:t>‹#›</a:t>
            </a:fld>
            <a:endParaRPr lang="fr-FR" sz="1400" b="1" dirty="0">
              <a:solidFill>
                <a:schemeClr val="bg1"/>
              </a:solidFill>
              <a:latin typeface="Arsenal" pitchFamily="2" charset="0"/>
            </a:endParaRPr>
          </a:p>
        </p:txBody>
      </p:sp>
      <p:sp>
        <p:nvSpPr>
          <p:cNvPr id="48" name="Rectangle 4"/>
          <p:cNvSpPr txBox="1">
            <a:spLocks noChangeArrowheads="1"/>
          </p:cNvSpPr>
          <p:nvPr/>
        </p:nvSpPr>
        <p:spPr>
          <a:xfrm>
            <a:off x="4375938" y="6443108"/>
            <a:ext cx="1154906" cy="319013"/>
          </a:xfrm>
          <a:prstGeom prst="rect">
            <a:avLst/>
          </a:prstGeom>
          <a:ln/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7CCD725E-6A3F-4424-90DE-19A40DDFACA0}" type="datetimeFigureOut">
              <a:rPr lang="fr-FR" sz="1400" b="1" smtClean="0">
                <a:solidFill>
                  <a:schemeClr val="bg1"/>
                </a:solidFill>
                <a:latin typeface="Arsenal" pitchFamily="2" charset="0"/>
              </a:rPr>
              <a:pPr algn="ctr">
                <a:defRPr/>
              </a:pPr>
              <a:t>15/02/2017</a:t>
            </a:fld>
            <a:endParaRPr lang="fr-FR" b="1" dirty="0">
              <a:solidFill>
                <a:schemeClr val="bg1"/>
              </a:solidFill>
              <a:latin typeface="Arsenal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ransition advClick="0" advTm="5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senal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senal" pitchFamily="2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senal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senal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senal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senal" pitchFamily="2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agap-sunshine.inra.fr/holtz-apps/GreenTech_Challenge/" TargetMode="External"/><Relationship Id="rId5" Type="http://schemas.openxmlformats.org/officeDocument/2006/relationships/hyperlink" Target="https://github.com/holtzy/GreenTech-Challenge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Concours Data-visualisation Pesticides</a:t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 err="1" smtClean="0">
                <a:solidFill>
                  <a:srgbClr val="FFC000"/>
                </a:solidFill>
              </a:rPr>
              <a:t>Superviz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4" name="Picture 2" descr="Z:\home\jc\Dropbox\GreenTech_Challenge\www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6" y="4740656"/>
            <a:ext cx="989899" cy="7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331527" y="914399"/>
            <a:ext cx="9249201" cy="196850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endParaRPr lang="fr-FR" dirty="0" smtClean="0"/>
          </a:p>
          <a:p>
            <a:pPr>
              <a:spcBef>
                <a:spcPts val="0"/>
              </a:spcBef>
            </a:pPr>
            <a:r>
              <a:rPr lang="fr-FR" dirty="0" smtClean="0"/>
              <a:t>4 ingénieurs agronomes </a:t>
            </a:r>
          </a:p>
          <a:p>
            <a:pPr>
              <a:spcBef>
                <a:spcPts val="0"/>
              </a:spcBef>
            </a:pPr>
            <a:endParaRPr lang="fr-FR" dirty="0" smtClean="0"/>
          </a:p>
          <a:p>
            <a:pPr>
              <a:spcBef>
                <a:spcPts val="0"/>
              </a:spcBef>
            </a:pPr>
            <a:endParaRPr lang="fr-FR" dirty="0"/>
          </a:p>
          <a:p>
            <a:pPr>
              <a:spcBef>
                <a:spcPts val="0"/>
              </a:spcBef>
            </a:pPr>
            <a:r>
              <a:rPr lang="fr-FR" dirty="0" smtClean="0"/>
              <a:t>Spécialisés en :</a:t>
            </a:r>
          </a:p>
          <a:p>
            <a:pPr>
              <a:spcBef>
                <a:spcPts val="0"/>
              </a:spcBef>
            </a:pPr>
            <a:endParaRPr lang="fr-FR" dirty="0"/>
          </a:p>
          <a:p>
            <a:pPr>
              <a:spcBef>
                <a:spcPts val="0"/>
              </a:spcBef>
            </a:pPr>
            <a:endParaRPr lang="fr-FR" dirty="0" smtClean="0"/>
          </a:p>
          <a:p>
            <a:pPr>
              <a:spcBef>
                <a:spcPts val="0"/>
              </a:spcBef>
            </a:pPr>
            <a:endParaRPr lang="fr-FR" dirty="0"/>
          </a:p>
          <a:p>
            <a:pPr>
              <a:spcBef>
                <a:spcPts val="0"/>
              </a:spcBef>
            </a:pPr>
            <a:endParaRPr lang="fr-FR" dirty="0" smtClean="0"/>
          </a:p>
          <a:p>
            <a:pPr>
              <a:spcBef>
                <a:spcPts val="0"/>
              </a:spcBef>
            </a:pPr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L’Équipe</a:t>
            </a:r>
            <a:endParaRPr lang="fr-FR" dirty="0"/>
          </a:p>
        </p:txBody>
      </p:sp>
      <p:pic>
        <p:nvPicPr>
          <p:cNvPr id="13" name="Image 12" descr="supagr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9" y="1145041"/>
            <a:ext cx="2339227" cy="109495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5141" y="5334008"/>
            <a:ext cx="303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2400" dirty="0">
                <a:solidFill>
                  <a:srgbClr val="033855"/>
                </a:solidFill>
                <a:latin typeface="Arsenal" pitchFamily="2" charset="0"/>
              </a:rPr>
              <a:t>A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nalyse </a:t>
            </a:r>
            <a:r>
              <a:rPr lang="fr-FR" sz="2400" dirty="0">
                <a:solidFill>
                  <a:srgbClr val="033855"/>
                </a:solidFill>
                <a:latin typeface="Arsenal" pitchFamily="2" charset="0"/>
              </a:rPr>
              <a:t>de 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données,</a:t>
            </a:r>
            <a:endParaRPr lang="fr-FR" sz="2400" dirty="0">
              <a:solidFill>
                <a:srgbClr val="033855"/>
              </a:solidFill>
              <a:latin typeface="Arsenal" pitchFamily="2" charset="0"/>
            </a:endParaRPr>
          </a:p>
          <a:p>
            <a:pPr algn="ctr">
              <a:spcBef>
                <a:spcPts val="0"/>
              </a:spcBef>
            </a:pPr>
            <a:r>
              <a:rPr lang="fr-FR" sz="2400" dirty="0" err="1">
                <a:solidFill>
                  <a:srgbClr val="033855"/>
                </a:solidFill>
                <a:latin typeface="Arsenal" pitchFamily="2" charset="0"/>
              </a:rPr>
              <a:t>D</a:t>
            </a:r>
            <a:r>
              <a:rPr lang="fr-FR" sz="2400" dirty="0" err="1" smtClean="0">
                <a:solidFill>
                  <a:srgbClr val="033855"/>
                </a:solidFill>
                <a:latin typeface="Arsenal" pitchFamily="2" charset="0"/>
              </a:rPr>
              <a:t>ataviz</a:t>
            </a:r>
            <a:endParaRPr lang="fr-FR" sz="2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340771" y="5334014"/>
            <a:ext cx="303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2400" dirty="0">
                <a:solidFill>
                  <a:srgbClr val="033855"/>
                </a:solidFill>
                <a:latin typeface="Arsenal" pitchFamily="2" charset="0"/>
              </a:rPr>
              <a:t>A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nalyse </a:t>
            </a:r>
            <a:r>
              <a:rPr lang="fr-FR" sz="2400" dirty="0">
                <a:solidFill>
                  <a:srgbClr val="033855"/>
                </a:solidFill>
                <a:latin typeface="Arsenal" pitchFamily="2" charset="0"/>
              </a:rPr>
              <a:t>de 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données,</a:t>
            </a:r>
            <a:endParaRPr lang="fr-FR" sz="2400" dirty="0">
              <a:solidFill>
                <a:srgbClr val="033855"/>
              </a:solidFill>
              <a:latin typeface="Arsenal" pitchFamily="2" charset="0"/>
            </a:endParaRPr>
          </a:p>
          <a:p>
            <a:pPr algn="ctr">
              <a:spcBef>
                <a:spcPts val="0"/>
              </a:spcBef>
            </a:pPr>
            <a:r>
              <a:rPr lang="fr-FR" sz="2400" dirty="0">
                <a:solidFill>
                  <a:srgbClr val="033855"/>
                </a:solidFill>
                <a:latin typeface="Arsenal" pitchFamily="2" charset="0"/>
              </a:rPr>
              <a:t>G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éomatique</a:t>
            </a:r>
            <a:endParaRPr lang="fr-FR" sz="2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773695" y="5376870"/>
            <a:ext cx="257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2400">
                <a:solidFill>
                  <a:srgbClr val="033855"/>
                </a:solidFill>
                <a:latin typeface="Arsenal" pitchFamily="2" charset="0"/>
              </a:rPr>
              <a:t>D</a:t>
            </a:r>
            <a:r>
              <a:rPr lang="fr-FR" sz="2400" smtClean="0">
                <a:solidFill>
                  <a:srgbClr val="033855"/>
                </a:solidFill>
                <a:latin typeface="Arsenal" pitchFamily="2" charset="0"/>
              </a:rPr>
              <a:t>éveloppement </a:t>
            </a:r>
            <a:r>
              <a:rPr lang="fr-FR" sz="2400" dirty="0" smtClean="0">
                <a:solidFill>
                  <a:srgbClr val="033855"/>
                </a:solidFill>
                <a:latin typeface="Arsenal" pitchFamily="2" charset="0"/>
              </a:rPr>
              <a:t>web, SI</a:t>
            </a:r>
            <a:endParaRPr lang="fr-FR" sz="2400" dirty="0">
              <a:solidFill>
                <a:srgbClr val="033855"/>
              </a:solidFill>
              <a:latin typeface="Arsenal" pitchFamily="2" charset="0"/>
            </a:endParaRPr>
          </a:p>
        </p:txBody>
      </p:sp>
      <p:pic>
        <p:nvPicPr>
          <p:cNvPr id="1026" name="Picture 2" descr="Z:\home\eneo\drive\05.COMMUNICATION\photos ENEO et événements\JC_i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r="7756" b="4816"/>
          <a:stretch/>
        </p:blipFill>
        <p:spPr bwMode="auto">
          <a:xfrm>
            <a:off x="6633493" y="3009900"/>
            <a:ext cx="1119449" cy="169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home\eneo\drive\05.COMMUNICATION\photos ENEO et événements\Charles_Moszkowicz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10583" b="19048"/>
          <a:stretch/>
        </p:blipFill>
        <p:spPr bwMode="auto">
          <a:xfrm>
            <a:off x="8148262" y="3009900"/>
            <a:ext cx="1169614" cy="169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ilhem Mar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12977"/>
          <a:stretch/>
        </p:blipFill>
        <p:spPr bwMode="auto">
          <a:xfrm>
            <a:off x="4178077" y="3018557"/>
            <a:ext cx="1232152" cy="16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70" y="3018558"/>
            <a:ext cx="1620837" cy="16371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20325" y="4722908"/>
            <a:ext cx="100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Yan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</a:rPr>
              <a:t>Holtz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86227" y="4740477"/>
            <a:ext cx="175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Guilhem Marre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483734" y="4766396"/>
            <a:ext cx="1416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Jean-Charles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</a:rPr>
              <a:t>Simonin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911441" y="4761507"/>
            <a:ext cx="1416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Charles </a:t>
            </a:r>
            <a:r>
              <a:rPr lang="fr-FR" sz="1400" dirty="0" err="1" smtClean="0">
                <a:solidFill>
                  <a:schemeClr val="bg1">
                    <a:lumMod val="50000"/>
                  </a:schemeClr>
                </a:solidFill>
              </a:rPr>
              <a:t>Moszkowicz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5968067" y="1869828"/>
            <a:ext cx="3683000" cy="3124203"/>
          </a:xfrm>
          <a:prstGeom prst="rect">
            <a:avLst/>
          </a:prstGeom>
        </p:spPr>
        <p:txBody>
          <a:bodyPr/>
          <a:lstStyle/>
          <a:p>
            <a:pPr lvl="1"/>
            <a:endParaRPr lang="fr-FR" sz="2800" dirty="0" smtClean="0"/>
          </a:p>
          <a:p>
            <a:pPr lvl="1"/>
            <a:r>
              <a:rPr lang="fr-FR" sz="2800" dirty="0" smtClean="0"/>
              <a:t>Grand </a:t>
            </a:r>
            <a:r>
              <a:rPr lang="fr-FR" sz="2800" dirty="0"/>
              <a:t>public</a:t>
            </a:r>
          </a:p>
          <a:p>
            <a:pPr lvl="1"/>
            <a:r>
              <a:rPr lang="fr-FR" sz="2800" dirty="0" smtClean="0"/>
              <a:t>Pédagogique</a:t>
            </a:r>
          </a:p>
          <a:p>
            <a:pPr lvl="1"/>
            <a:r>
              <a:rPr lang="fr-FR" sz="2800" dirty="0"/>
              <a:t>Dynamique</a:t>
            </a:r>
          </a:p>
          <a:p>
            <a:pPr lvl="1"/>
            <a:r>
              <a:rPr lang="fr-FR" sz="2800" dirty="0" smtClean="0"/>
              <a:t>Intelligible</a:t>
            </a:r>
          </a:p>
          <a:p>
            <a:pPr lvl="1"/>
            <a:endParaRPr lang="fr-FR" sz="28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" y="1296590"/>
            <a:ext cx="6043612" cy="45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54842" y="2024420"/>
            <a:ext cx="4258101" cy="2664813"/>
          </a:xfrm>
        </p:spPr>
        <p:txBody>
          <a:bodyPr/>
          <a:lstStyle/>
          <a:p>
            <a:r>
              <a:rPr lang="fr-FR" dirty="0" smtClean="0"/>
              <a:t>Démo: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mtClean="0"/>
              <a:t>Portail d’info </a:t>
            </a:r>
            <a:r>
              <a:rPr lang="fr-FR" dirty="0" err="1" smtClean="0"/>
              <a:t>Superviz</a:t>
            </a:r>
            <a:endParaRPr lang="fr-FR" dirty="0"/>
          </a:p>
        </p:txBody>
      </p:sp>
      <p:pic>
        <p:nvPicPr>
          <p:cNvPr id="2050" name="Picture 2" descr="Z:\home\jc\Dropbox\GreenTech_Challenge\www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48" y="2543533"/>
            <a:ext cx="3333079" cy="23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0" y="501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endParaRPr kumimoji="0" lang="fr-FR" altLang="x-non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re 4"/>
          <p:cNvSpPr>
            <a:spLocks noGrp="1"/>
          </p:cNvSpPr>
          <p:nvPr>
            <p:ph type="title"/>
          </p:nvPr>
        </p:nvSpPr>
        <p:spPr>
          <a:xfrm>
            <a:off x="345172" y="124510"/>
            <a:ext cx="9235556" cy="475989"/>
          </a:xfrm>
        </p:spPr>
        <p:txBody>
          <a:bodyPr/>
          <a:lstStyle/>
          <a:p>
            <a:r>
              <a:rPr lang="fr-FR" dirty="0" smtClean="0"/>
              <a:t>Préparation des données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12" y="4951018"/>
            <a:ext cx="1296124" cy="983267"/>
          </a:xfrm>
          <a:prstGeom prst="rect">
            <a:avLst/>
          </a:prstGeom>
        </p:spPr>
      </p:pic>
      <p:grpSp>
        <p:nvGrpSpPr>
          <p:cNvPr id="14" name="Grouper 13"/>
          <p:cNvGrpSpPr/>
          <p:nvPr/>
        </p:nvGrpSpPr>
        <p:grpSpPr>
          <a:xfrm>
            <a:off x="102579" y="746451"/>
            <a:ext cx="1271622" cy="923108"/>
            <a:chOff x="228601" y="914401"/>
            <a:chExt cx="2607208" cy="161108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1" y="914401"/>
              <a:ext cx="2150008" cy="1153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" y="1066801"/>
              <a:ext cx="2150008" cy="1153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1219201"/>
              <a:ext cx="2150008" cy="1153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1" y="1371601"/>
              <a:ext cx="2150008" cy="11538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72" y="2856170"/>
            <a:ext cx="1570582" cy="127515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0" y="2887632"/>
            <a:ext cx="1488559" cy="1219949"/>
          </a:xfrm>
          <a:prstGeom prst="rect">
            <a:avLst/>
          </a:prstGeom>
        </p:spPr>
      </p:pic>
      <p:pic>
        <p:nvPicPr>
          <p:cNvPr id="2050" name="Picture 2" descr="ésultat de recherche d'images pour &quot;pictogramme toxique&quot;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12" y="4528662"/>
            <a:ext cx="1216479" cy="120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ésultat de recherche d'images pour &quot;pictogramme dangereux pour l'environnement&quot;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74" y="4674655"/>
            <a:ext cx="1004304" cy="100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287668" y="660399"/>
            <a:ext cx="8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2007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49648" y="865866"/>
            <a:ext cx="951547" cy="31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2008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445922" y="965199"/>
            <a:ext cx="54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…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456996" y="1143150"/>
            <a:ext cx="646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2014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95" y="3055561"/>
            <a:ext cx="1346518" cy="803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ZoneTexte 23"/>
          <p:cNvSpPr txBox="1"/>
          <p:nvPr/>
        </p:nvSpPr>
        <p:spPr>
          <a:xfrm>
            <a:off x="7333323" y="3905657"/>
            <a:ext cx="1588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Pesticides recensés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73" y="838507"/>
            <a:ext cx="936011" cy="5582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Connecteur droit avec flèche 15"/>
          <p:cNvCxnSpPr/>
          <p:nvPr/>
        </p:nvCxnSpPr>
        <p:spPr>
          <a:xfrm>
            <a:off x="2017436" y="1179591"/>
            <a:ext cx="418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216380" y="1480973"/>
            <a:ext cx="195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Base de données unique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9" y="2812758"/>
            <a:ext cx="1704152" cy="1345460"/>
          </a:xfrm>
          <a:prstGeom prst="rect">
            <a:avLst/>
          </a:prstGeom>
        </p:spPr>
      </p:pic>
      <p:cxnSp>
        <p:nvCxnSpPr>
          <p:cNvPr id="30" name="Connecteur droit avec flèche 29"/>
          <p:cNvCxnSpPr/>
          <p:nvPr/>
        </p:nvCxnSpPr>
        <p:spPr>
          <a:xfrm flipH="1">
            <a:off x="1631672" y="2180629"/>
            <a:ext cx="385764" cy="3607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2769049" y="2163123"/>
            <a:ext cx="58818" cy="378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663466" y="2111188"/>
            <a:ext cx="199047" cy="410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47058" y="4186564"/>
            <a:ext cx="34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Agrégations données par station, département, région ([Total], [Famille], [Fonction],…) 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8081004" y="4294140"/>
            <a:ext cx="0" cy="583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3220435" y="4769798"/>
            <a:ext cx="772538" cy="579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>
            <a:off x="5537990" y="5349574"/>
            <a:ext cx="7118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3579864" y="5989833"/>
            <a:ext cx="274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Environnement R (*.</a:t>
            </a:r>
            <a:r>
              <a:rPr lang="fr-FR" sz="1400" dirty="0" err="1" smtClean="0">
                <a:solidFill>
                  <a:srgbClr val="033855"/>
                </a:solidFill>
                <a:latin typeface="Arsenal" pitchFamily="2" charset="0"/>
              </a:rPr>
              <a:t>Rdata</a:t>
            </a: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)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451671" y="5680880"/>
            <a:ext cx="125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dirty="0" smtClean="0">
                <a:solidFill>
                  <a:srgbClr val="033855"/>
                </a:solidFill>
                <a:latin typeface="Arsenal" pitchFamily="2" charset="0"/>
              </a:rPr>
              <a:t>Bibliographie</a:t>
            </a:r>
            <a:endParaRPr lang="fr-FR" sz="14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5378236" y="1164344"/>
            <a:ext cx="4021258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 smtClean="0">
                <a:solidFill>
                  <a:srgbClr val="FFC000"/>
                </a:solidFill>
              </a:rPr>
              <a:t>Optimisation</a:t>
            </a:r>
            <a:r>
              <a:rPr lang="fr-FR" dirty="0" smtClean="0"/>
              <a:t> des temps de calcul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Code </a:t>
            </a:r>
            <a:r>
              <a:rPr lang="fr-FR" b="1" dirty="0" smtClean="0">
                <a:solidFill>
                  <a:srgbClr val="FFC000"/>
                </a:solidFill>
              </a:rPr>
              <a:t>évolutif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Utilisation de </a:t>
            </a:r>
            <a:r>
              <a:rPr lang="fr-FR" b="1" dirty="0" smtClean="0">
                <a:solidFill>
                  <a:srgbClr val="FFC000"/>
                </a:solidFill>
              </a:rPr>
              <a:t>données externes</a:t>
            </a:r>
            <a:endParaRPr lang="fr-F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0"/>
            <a:ext cx="990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0" y="457200"/>
            <a:ext cx="990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re 4"/>
          <p:cNvSpPr>
            <a:spLocks noGrp="1"/>
          </p:cNvSpPr>
          <p:nvPr>
            <p:ph type="title"/>
          </p:nvPr>
        </p:nvSpPr>
        <p:spPr>
          <a:xfrm>
            <a:off x="345172" y="124510"/>
            <a:ext cx="9235556" cy="475989"/>
          </a:xfrm>
        </p:spPr>
        <p:txBody>
          <a:bodyPr/>
          <a:lstStyle/>
          <a:p>
            <a:r>
              <a:rPr lang="fr-FR" dirty="0" smtClean="0"/>
              <a:t>Diffusion des données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1563236" y="3799906"/>
            <a:ext cx="1828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3200" dirty="0" err="1" smtClean="0">
                <a:solidFill>
                  <a:srgbClr val="033855"/>
                </a:solidFill>
                <a:latin typeface="Arsenal" pitchFamily="2" charset="0"/>
              </a:rPr>
              <a:t>Server.R</a:t>
            </a:r>
            <a:endParaRPr lang="fr-FR" sz="3200" dirty="0">
              <a:solidFill>
                <a:srgbClr val="033855"/>
              </a:solidFill>
              <a:latin typeface="Arsenal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46" y="1669142"/>
            <a:ext cx="2064881" cy="1325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81" y="1717396"/>
            <a:ext cx="1553414" cy="12291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67973" y="3792906"/>
            <a:ext cx="99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033855"/>
                </a:solidFill>
                <a:latin typeface="Arsenal" pitchFamily="2" charset="0"/>
              </a:rPr>
              <a:t>Ui.R</a:t>
            </a:r>
            <a:endParaRPr lang="fr-FR" sz="3200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771462" y="3358504"/>
            <a:ext cx="983418" cy="511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951412" y="3358505"/>
            <a:ext cx="1010476" cy="511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522977" y="4803193"/>
            <a:ext cx="409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33855"/>
                </a:solidFill>
                <a:latin typeface="Arsenal" pitchFamily="2" charset="0"/>
              </a:rPr>
              <a:t>Coté « client</a:t>
            </a:r>
            <a:r>
              <a:rPr lang="fr-FR" smtClean="0">
                <a:solidFill>
                  <a:srgbClr val="033855"/>
                </a:solidFill>
                <a:latin typeface="Arsenal" pitchFamily="2" charset="0"/>
              </a:rPr>
              <a:t> »</a:t>
            </a:r>
            <a:endParaRPr lang="fr-FR" dirty="0" smtClean="0">
              <a:solidFill>
                <a:srgbClr val="033855"/>
              </a:solidFill>
              <a:latin typeface="Arsenal" pitchFamily="2" charset="0"/>
            </a:endParaRPr>
          </a:p>
          <a:p>
            <a:pPr algn="ctr"/>
            <a:r>
              <a:rPr lang="fr-FR" dirty="0" smtClean="0">
                <a:solidFill>
                  <a:srgbClr val="033855"/>
                </a:solidFill>
                <a:latin typeface="Arsenal" pitchFamily="2" charset="0"/>
              </a:rPr>
              <a:t>gère l’affichage d</a:t>
            </a:r>
            <a:r>
              <a:rPr lang="fr-FR" dirty="0" smtClean="0">
                <a:solidFill>
                  <a:srgbClr val="033855"/>
                </a:solidFill>
                <a:latin typeface="Arsenal" pitchFamily="2" charset="0"/>
              </a:rPr>
              <a:t>es contenus</a:t>
            </a:r>
            <a:endParaRPr lang="fr-FR" dirty="0" smtClean="0">
              <a:solidFill>
                <a:srgbClr val="033855"/>
              </a:solidFill>
              <a:latin typeface="Arsenal" pitchFamily="2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54880" y="2194560"/>
            <a:ext cx="0" cy="512064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4471416" y="2450592"/>
            <a:ext cx="50989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8433" y="4809289"/>
            <a:ext cx="409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33855"/>
                </a:solidFill>
                <a:latin typeface="Arsenal" pitchFamily="2" charset="0"/>
              </a:rPr>
              <a:t>Coté « Serveur »</a:t>
            </a:r>
          </a:p>
          <a:p>
            <a:pPr algn="ctr"/>
            <a:r>
              <a:rPr lang="fr-FR" dirty="0" smtClean="0">
                <a:solidFill>
                  <a:srgbClr val="033855"/>
                </a:solidFill>
                <a:latin typeface="Arsenal" pitchFamily="2" charset="0"/>
              </a:rPr>
              <a:t>Réalise les calculs et les graphiques</a:t>
            </a:r>
          </a:p>
        </p:txBody>
      </p:sp>
    </p:spTree>
    <p:extLst>
      <p:ext uri="{BB962C8B-B14F-4D97-AF65-F5344CB8AC3E}">
        <p14:creationId xmlns:p14="http://schemas.microsoft.com/office/powerpoint/2010/main" val="19874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home\jc\Dropbox\GreenTech_Challenge\www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74" y="599146"/>
            <a:ext cx="1826455" cy="13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225143" y="2502902"/>
            <a:ext cx="4478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Le portail </a:t>
            </a:r>
            <a:r>
              <a:rPr lang="fr-FR" sz="2000" b="1" dirty="0" err="1" smtClean="0">
                <a:solidFill>
                  <a:srgbClr val="FFC000"/>
                </a:solidFill>
                <a:latin typeface="Arsenal" pitchFamily="2" charset="0"/>
              </a:rPr>
              <a:t>Superviz</a:t>
            </a:r>
            <a:r>
              <a:rPr lang="fr-FR" sz="2000" b="1" dirty="0" smtClean="0">
                <a:solidFill>
                  <a:srgbClr val="FFC000"/>
                </a:solidFill>
                <a:latin typeface="Arsenal" pitchFamily="2" charset="0"/>
              </a:rPr>
              <a:t>:</a:t>
            </a:r>
          </a:p>
          <a:p>
            <a:endParaRPr lang="fr-FR" sz="2000" b="1" dirty="0">
              <a:solidFill>
                <a:srgbClr val="FFC000"/>
              </a:solidFill>
              <a:latin typeface="Arsenal" pitchFamily="2" charset="0"/>
            </a:endParaRP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Grand public</a:t>
            </a: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</a:t>
            </a:r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Original</a:t>
            </a:r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Utilisation </a:t>
            </a:r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complète des données</a:t>
            </a:r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</a:t>
            </a:r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Interactif</a:t>
            </a:r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</a:t>
            </a:r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Évolutif</a:t>
            </a:r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  <a:p>
            <a:r>
              <a:rPr lang="fr-FR" sz="2000" dirty="0">
                <a:solidFill>
                  <a:srgbClr val="033855"/>
                </a:solidFill>
                <a:latin typeface="Arsenal" pitchFamily="2" charset="0"/>
              </a:rPr>
              <a:t>	- Facilement </a:t>
            </a:r>
            <a:r>
              <a:rPr lang="fr-FR" sz="2000" dirty="0" err="1" smtClean="0">
                <a:solidFill>
                  <a:srgbClr val="033855"/>
                </a:solidFill>
                <a:latin typeface="Arsenal" pitchFamily="2" charset="0"/>
              </a:rPr>
              <a:t>déployable</a:t>
            </a:r>
            <a:r>
              <a:rPr lang="fr-FR" sz="2000" dirty="0" smtClean="0">
                <a:solidFill>
                  <a:srgbClr val="033855"/>
                </a:solidFill>
                <a:latin typeface="Arsenal" pitchFamily="2" charset="0"/>
              </a:rPr>
              <a:t>!</a:t>
            </a:r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  <a:p>
            <a:endParaRPr lang="fr-FR" sz="2000" dirty="0">
              <a:solidFill>
                <a:srgbClr val="033855"/>
              </a:solidFill>
              <a:latin typeface="Arsenal" pitchFamily="2" charset="0"/>
            </a:endParaRP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39786" y="2516349"/>
            <a:ext cx="4520473" cy="40042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senal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Retrouvez nous en ligne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4"/>
              </a:rPr>
              <a:t>www.agap-sunshine.inra.fr/holtz-apps/GreenTech_Challenge/</a:t>
            </a:r>
            <a:endParaRPr kumimoji="0" lang="fr-FR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2400" kern="0" dirty="0" smtClean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400" kern="0" dirty="0" smtClean="0"/>
              <a:t>Et sur </a:t>
            </a:r>
            <a:r>
              <a:rPr lang="fr-FR" sz="2400" kern="0" dirty="0" err="1" smtClean="0"/>
              <a:t>Github</a:t>
            </a:r>
            <a:endParaRPr lang="fr-FR" sz="2400" kern="0" dirty="0" smtClean="0"/>
          </a:p>
          <a:p>
            <a:pPr defTabSz="914400" eaLnBrk="0" hangingPunct="0">
              <a:spcBef>
                <a:spcPct val="20000"/>
              </a:spcBef>
              <a:defRPr/>
            </a:pPr>
            <a:r>
              <a:rPr lang="fr-FR" sz="2400" kern="0" dirty="0" smtClean="0">
                <a:hlinkClick r:id="rId5"/>
              </a:rPr>
              <a:t>github.com/holtzy/GreenTech-Challenge</a:t>
            </a:r>
            <a:endParaRPr lang="fr-FR" sz="2400" kern="0" dirty="0" smtClean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Merci de votre attention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87" y="142112"/>
            <a:ext cx="2193102" cy="21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0"/>
            <a:ext cx="990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0" y="457200"/>
            <a:ext cx="990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re 4"/>
          <p:cNvSpPr>
            <a:spLocks noGrp="1"/>
          </p:cNvSpPr>
          <p:nvPr>
            <p:ph type="title"/>
          </p:nvPr>
        </p:nvSpPr>
        <p:spPr>
          <a:xfrm>
            <a:off x="345172" y="124510"/>
            <a:ext cx="9235556" cy="475989"/>
          </a:xfrm>
        </p:spPr>
        <p:txBody>
          <a:bodyPr/>
          <a:lstStyle/>
          <a:p>
            <a:r>
              <a:rPr lang="fr-FR" dirty="0" smtClean="0"/>
              <a:t>Pour aller plus loin..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597201" y="1396383"/>
            <a:ext cx="8677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fr-FR" sz="3200" dirty="0" smtClean="0">
                <a:solidFill>
                  <a:srgbClr val="033855"/>
                </a:solidFill>
                <a:latin typeface="Arsenal" pitchFamily="2" charset="0"/>
              </a:rPr>
              <a:t>Utilisation des masses d’eau</a:t>
            </a:r>
            <a:endParaRPr lang="fr-FR" sz="3200" dirty="0">
              <a:solidFill>
                <a:srgbClr val="033855"/>
              </a:solidFill>
              <a:latin typeface="Arsenal" pitchFamily="2" charset="0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fr-FR" sz="3200" dirty="0" smtClean="0">
                <a:solidFill>
                  <a:srgbClr val="033855"/>
                </a:solidFill>
                <a:latin typeface="Arsenal" pitchFamily="2" charset="0"/>
              </a:rPr>
              <a:t>Relation avec des données agronomiques? De densité de population?</a:t>
            </a:r>
          </a:p>
          <a:p>
            <a:pPr>
              <a:spcBef>
                <a:spcPts val="0"/>
              </a:spcBef>
            </a:pPr>
            <a:endParaRPr lang="fr-FR" sz="3200" dirty="0" smtClean="0">
              <a:solidFill>
                <a:srgbClr val="033855"/>
              </a:solidFill>
              <a:latin typeface="Arsenal" pitchFamily="2" charset="0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endParaRPr lang="fr-FR" sz="3200" dirty="0">
              <a:solidFill>
                <a:srgbClr val="033855"/>
              </a:solidFill>
              <a:latin typeface="Arsenal" pitchFamily="2" charset="0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fr-FR" sz="3200" dirty="0">
                <a:solidFill>
                  <a:srgbClr val="033855"/>
                </a:solidFill>
                <a:latin typeface="Arsenal" pitchFamily="2" charset="0"/>
              </a:rPr>
              <a:t>Temps de </a:t>
            </a:r>
            <a:r>
              <a:rPr lang="fr-FR" sz="3200" dirty="0" smtClean="0">
                <a:solidFill>
                  <a:srgbClr val="033855"/>
                </a:solidFill>
                <a:latin typeface="Arsenal" pitchFamily="2" charset="0"/>
              </a:rPr>
              <a:t>calcul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fr-FR" sz="3200" dirty="0" smtClean="0">
                <a:solidFill>
                  <a:srgbClr val="033855"/>
                </a:solidFill>
                <a:latin typeface="Arsenal" pitchFamily="2" charset="0"/>
              </a:rPr>
              <a:t>Augmentation de l’interactivité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fr-FR" sz="3200" dirty="0" err="1" smtClean="0">
                <a:solidFill>
                  <a:srgbClr val="033855"/>
                </a:solidFill>
                <a:latin typeface="Arsenal" pitchFamily="2" charset="0"/>
              </a:rPr>
              <a:t>Gamification</a:t>
            </a:r>
            <a:r>
              <a:rPr lang="fr-FR" sz="3200" dirty="0" smtClean="0">
                <a:solidFill>
                  <a:srgbClr val="033855"/>
                </a:solidFill>
                <a:latin typeface="Arsenal" pitchFamily="2" charset="0"/>
              </a:rPr>
              <a:t>?</a:t>
            </a:r>
            <a:endParaRPr lang="fr-FR" sz="3200" dirty="0">
              <a:solidFill>
                <a:srgbClr val="033855"/>
              </a:solidFill>
              <a:latin typeface="Arsenal" pitchFamily="2" charset="0"/>
            </a:endParaRPr>
          </a:p>
          <a:p>
            <a:pPr marL="457200" indent="-457200">
              <a:spcBef>
                <a:spcPts val="0"/>
              </a:spcBef>
              <a:buFontTx/>
              <a:buChar char="-"/>
            </a:pPr>
            <a:endParaRPr lang="fr-FR" sz="3200" dirty="0">
              <a:solidFill>
                <a:srgbClr val="033855"/>
              </a:solidFill>
              <a:latin typeface="Arsen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ébut et fin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rande parti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nu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10009</TotalTime>
  <Words>551</Words>
  <Application>Microsoft Macintosh PowerPoint</Application>
  <PresentationFormat>Personnalisé</PresentationFormat>
  <Paragraphs>138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Arsenal</vt:lpstr>
      <vt:lpstr>Calibri</vt:lpstr>
      <vt:lpstr>Wingdings</vt:lpstr>
      <vt:lpstr>Arial</vt:lpstr>
      <vt:lpstr>Début et fin</vt:lpstr>
      <vt:lpstr>Grande partie</vt:lpstr>
      <vt:lpstr>Contenu</vt:lpstr>
      <vt:lpstr>Concours Data-visualisation Pesticides Projet Superviz</vt:lpstr>
      <vt:lpstr>L’Équipe</vt:lpstr>
      <vt:lpstr>Concept</vt:lpstr>
      <vt:lpstr>Démo:  Portail d’info Superviz</vt:lpstr>
      <vt:lpstr>Préparation des données</vt:lpstr>
      <vt:lpstr>Diffusion des données</vt:lpstr>
      <vt:lpstr>Présentation PowerPoint</vt:lpstr>
      <vt:lpstr>Pour aller plus loin..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Aribaud</dc:creator>
  <cp:lastModifiedBy>yan</cp:lastModifiedBy>
  <cp:revision>617</cp:revision>
  <dcterms:created xsi:type="dcterms:W3CDTF">2012-10-25T12:20:15Z</dcterms:created>
  <dcterms:modified xsi:type="dcterms:W3CDTF">2017-02-15T11:29:24Z</dcterms:modified>
</cp:coreProperties>
</file>